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4" r:id="rId7"/>
    <p:sldId id="265" r:id="rId8"/>
    <p:sldId id="266" r:id="rId9"/>
    <p:sldId id="261" r:id="rId10"/>
    <p:sldId id="263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67913" y="0"/>
            <a:ext cx="9758191" cy="1804086"/>
          </a:xfrm>
        </p:spPr>
        <p:txBody>
          <a:bodyPr>
            <a:normAutofit/>
          </a:bodyPr>
          <a:lstStyle/>
          <a:p>
            <a:r>
              <a:rPr lang="hi-IN" b="1" dirty="0"/>
              <a:t>काव्य हेतु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7124" y="2001796"/>
            <a:ext cx="7026875" cy="2767912"/>
          </a:xfrm>
        </p:spPr>
        <p:txBody>
          <a:bodyPr>
            <a:noAutofit/>
          </a:bodyPr>
          <a:lstStyle/>
          <a:p>
            <a:pPr algn="just"/>
            <a:r>
              <a:rPr lang="hi-IN" sz="2800" dirty="0"/>
              <a:t>विभिन्न विद्वानों ने काव्य के अलग-अलग हेतु बताए हैं। इस संसार में हर वस्तु का एक कारण अवश्य होता है। </a:t>
            </a:r>
            <a:endParaRPr lang="hi-IN" sz="2800" dirty="0" smtClean="0"/>
          </a:p>
          <a:p>
            <a:pPr algn="just"/>
            <a:r>
              <a:rPr lang="hi-IN" sz="2800" dirty="0" smtClean="0"/>
              <a:t>कार्य </a:t>
            </a:r>
            <a:r>
              <a:rPr lang="hi-IN" sz="2800" dirty="0"/>
              <a:t>और कारण दोनों का बहुत बड़ा सम्बन्ध रहता है। काव्य भी एक कार्य है। </a:t>
            </a:r>
            <a:r>
              <a:rPr lang="hi-IN" sz="2800" b="1" dirty="0"/>
              <a:t>कवेः कर्म= काव्यम्।</a:t>
            </a:r>
            <a:r>
              <a:rPr lang="hi-IN" sz="2800" dirty="0"/>
              <a:t> अतः काव्य के हेतु होना भी स्वाभाविक है।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379484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2584" y="624110"/>
            <a:ext cx="8852028" cy="1064647"/>
          </a:xfrm>
        </p:spPr>
        <p:txBody>
          <a:bodyPr/>
          <a:lstStyle/>
          <a:p>
            <a:r>
              <a:rPr lang="hi-IN" sz="6000" b="1" dirty="0"/>
              <a:t>आचार्य मम्मट</a:t>
            </a:r>
            <a:r>
              <a:rPr lang="hi-IN" dirty="0"/>
              <a:t> </a:t>
            </a:r>
            <a:endParaRPr lang="en-IN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652584" y="1696236"/>
            <a:ext cx="637409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आचार्य मम्मट ने अपने काव्यप्रकाश में काव्य के तीन हेतु बताए।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656565"/>
              </a:solidFill>
              <a:effectLst/>
              <a:latin typeface="Poppins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solidFill>
                <a:srgbClr val="656565"/>
              </a:solidFill>
              <a:latin typeface="Poppins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Mangal" panose="02040503050203030202" pitchFamily="18" charset="0"/>
              </a:rPr>
              <a:t>शक्तिर्निपुणता लोकशास्त्रकाव्याद्यवेक्षणात्।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Mangal" panose="02040503050203030202" pitchFamily="18" charset="0"/>
              </a:rPr>
              <a:t>काव्यज्ञशिक्षयाभ्यास इति हेतुस्तदुद्भवे।।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9050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2497" y="1235676"/>
            <a:ext cx="9132115" cy="4675546"/>
          </a:xfrm>
        </p:spPr>
        <p:txBody>
          <a:bodyPr/>
          <a:lstStyle/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marL="0" indent="0" fontAlgn="base">
              <a:buNone/>
            </a:pPr>
            <a:r>
              <a:rPr lang="en-US" sz="2400" dirty="0" smtClean="0"/>
              <a:t>  </a:t>
            </a:r>
            <a:r>
              <a:rPr lang="hi-IN" sz="2400" dirty="0" smtClean="0"/>
              <a:t>उपरोक्त </a:t>
            </a:r>
            <a:r>
              <a:rPr lang="hi-IN" sz="2400" dirty="0"/>
              <a:t>श्लोक में काव्य के तीन हेतु बताए </a:t>
            </a:r>
            <a:r>
              <a:rPr lang="hi-IN" sz="2400" dirty="0" smtClean="0"/>
              <a:t>गये</a:t>
            </a:r>
            <a:r>
              <a:rPr lang="en-US" sz="2400" dirty="0"/>
              <a:t>-</a:t>
            </a:r>
            <a:endParaRPr lang="hi-IN" sz="2400" dirty="0"/>
          </a:p>
          <a:p>
            <a:pPr fontAlgn="base"/>
            <a:r>
              <a:rPr lang="hi-IN" sz="2400" b="1" dirty="0"/>
              <a:t>शक्तिः (पहला हेतु)</a:t>
            </a:r>
            <a:endParaRPr lang="hi-IN" sz="2400" dirty="0"/>
          </a:p>
          <a:p>
            <a:pPr fontAlgn="base"/>
            <a:r>
              <a:rPr lang="hi-IN" sz="2400" b="1" dirty="0"/>
              <a:t>निपुणता (दूसरा काव्य हेतु)</a:t>
            </a:r>
            <a:endParaRPr lang="hi-IN" sz="2400" dirty="0"/>
          </a:p>
          <a:p>
            <a:pPr fontAlgn="base"/>
            <a:r>
              <a:rPr lang="hi-IN" sz="2400" b="1" dirty="0"/>
              <a:t>अभ्यास (तीसरा काव्य हेतु)</a:t>
            </a:r>
            <a:endParaRPr lang="hi-IN" sz="2400" dirty="0"/>
          </a:p>
          <a:p>
            <a:pPr marL="0" indent="0">
              <a:buNone/>
            </a:pPr>
            <a:r>
              <a:rPr lang="hi-IN" sz="2400" dirty="0"/>
              <a:t/>
            </a:r>
            <a:br>
              <a:rPr lang="hi-IN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782896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250" y="624110"/>
            <a:ext cx="8926168" cy="1064647"/>
          </a:xfrm>
        </p:spPr>
        <p:txBody>
          <a:bodyPr>
            <a:noAutofit/>
          </a:bodyPr>
          <a:lstStyle/>
          <a:p>
            <a:r>
              <a:rPr lang="hi-IN" sz="4000" b="1" dirty="0"/>
              <a:t>पहला काव्य हेतु- शक्ति</a:t>
            </a:r>
            <a:br>
              <a:rPr lang="hi-IN" sz="4000" b="1" dirty="0"/>
            </a:b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9589" y="1688758"/>
            <a:ext cx="7364627" cy="3871784"/>
          </a:xfrm>
        </p:spPr>
        <p:txBody>
          <a:bodyPr>
            <a:normAutofit fontScale="25000" lnSpcReduction="20000"/>
          </a:bodyPr>
          <a:lstStyle/>
          <a:p>
            <a:pPr algn="just" fontAlgn="base"/>
            <a:r>
              <a:rPr lang="hi-IN" sz="8000" dirty="0" smtClean="0"/>
              <a:t>आचार्य </a:t>
            </a:r>
            <a:r>
              <a:rPr lang="hi-IN" sz="8000" dirty="0"/>
              <a:t>मम्मट ने काव्य का पहला हेतु शक्ति बताया। शक्ति से तात्पर्य है कि कवि में रहने वाली स्वाभाविक शक्ति। शक्ति काव्य का बीजभूत कारण है। </a:t>
            </a:r>
          </a:p>
          <a:p>
            <a:pPr algn="just" fontAlgn="base"/>
            <a:r>
              <a:rPr lang="hi-IN" sz="8000" dirty="0"/>
              <a:t>उदाहरण के लिए- कालिदास आदि कवि में काव्य करने की एक स्वाभाविक शक्ति थी। काव्य लिखने के लिए एक स्वाभाविक शक्ति का होना जरूरी है। </a:t>
            </a:r>
            <a:endParaRPr lang="en-US" sz="8000" dirty="0" smtClean="0"/>
          </a:p>
          <a:p>
            <a:pPr algn="just" fontAlgn="base"/>
            <a:endParaRPr lang="en-US" sz="8000" dirty="0" smtClean="0"/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8000" dirty="0" smtClean="0">
                <a:solidFill>
                  <a:srgbClr val="656565"/>
                </a:solidFill>
                <a:latin typeface="Poppins"/>
              </a:rPr>
              <a:t>       </a:t>
            </a:r>
            <a:r>
              <a:rPr lang="hi-IN" sz="9600" dirty="0" smtClean="0">
                <a:solidFill>
                  <a:srgbClr val="656565"/>
                </a:solidFill>
                <a:latin typeface="Poppins"/>
              </a:rPr>
              <a:t>आचार्य </a:t>
            </a:r>
            <a:r>
              <a:rPr lang="hi-IN" sz="9600" dirty="0">
                <a:solidFill>
                  <a:srgbClr val="656565"/>
                </a:solidFill>
                <a:latin typeface="Poppins"/>
              </a:rPr>
              <a:t>मम्मट कहते </a:t>
            </a:r>
            <a:r>
              <a:rPr lang="hi-IN" sz="9600" dirty="0" smtClean="0">
                <a:solidFill>
                  <a:srgbClr val="656565"/>
                </a:solidFill>
                <a:latin typeface="Poppins"/>
              </a:rPr>
              <a:t>हैं:</a:t>
            </a:r>
            <a:endParaRPr lang="en-US" sz="9600" dirty="0" smtClean="0">
              <a:solidFill>
                <a:srgbClr val="656565"/>
              </a:solidFill>
              <a:latin typeface="Poppins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8000" dirty="0" smtClean="0">
              <a:solidFill>
                <a:schemeClr val="tx1"/>
              </a:solidFill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i-IN" sz="8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शक्तिः </a:t>
            </a:r>
            <a:r>
              <a:rPr lang="hi-IN" sz="8000" b="1" dirty="0">
                <a:solidFill>
                  <a:srgbClr val="FF0000"/>
                </a:solidFill>
                <a:latin typeface="Arial" panose="020B0604020202020204" pitchFamily="34" charset="0"/>
              </a:rPr>
              <a:t>कवित्वबीजरूपः संस्कारविशेषः यां विना काव्यं न प्रसरेतद</a:t>
            </a:r>
            <a:r>
              <a:rPr lang="en-US" sz="8000" b="1" dirty="0">
                <a:solidFill>
                  <a:srgbClr val="FF0000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lang="hi-IN" sz="8000" b="1" dirty="0">
                <a:solidFill>
                  <a:srgbClr val="FF0000"/>
                </a:solidFill>
                <a:latin typeface="Arial" panose="020B0604020202020204" pitchFamily="34" charset="0"/>
              </a:rPr>
              <a:t>प्रसृतं वा </a:t>
            </a:r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hi-IN" sz="8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उपहासनीयं </a:t>
            </a:r>
            <a:r>
              <a:rPr lang="hi-IN" sz="8000" b="1" dirty="0">
                <a:solidFill>
                  <a:srgbClr val="FF0000"/>
                </a:solidFill>
                <a:latin typeface="Arial" panose="020B0604020202020204" pitchFamily="34" charset="0"/>
              </a:rPr>
              <a:t>स्यात्</a:t>
            </a:r>
            <a:r>
              <a:rPr lang="hi-IN" sz="8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।</a:t>
            </a:r>
            <a:endParaRPr lang="en-US" sz="8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8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i-IN" sz="8000" dirty="0" smtClean="0">
                <a:solidFill>
                  <a:srgbClr val="656565"/>
                </a:solidFill>
                <a:latin typeface="Poppins"/>
              </a:rPr>
              <a:t>अर्थात् </a:t>
            </a:r>
            <a:r>
              <a:rPr lang="hi-IN" sz="8000" dirty="0">
                <a:solidFill>
                  <a:srgbClr val="656565"/>
                </a:solidFill>
                <a:latin typeface="Poppins"/>
              </a:rPr>
              <a:t>शक्ति कवित्व का बीजरूपी संस्कार विशेष है। शक्ति के बिना काव्य नहीं होता है और यदि किसी ने छोटा</a:t>
            </a:r>
            <a:r>
              <a:rPr lang="en-US" sz="8000" dirty="0">
                <a:solidFill>
                  <a:srgbClr val="656565"/>
                </a:solidFill>
                <a:latin typeface="Poppins"/>
                <a:cs typeface="Mangal" panose="02040503050203030202" pitchFamily="18" charset="0"/>
              </a:rPr>
              <a:t>-</a:t>
            </a:r>
            <a:r>
              <a:rPr lang="hi-IN" sz="8000" dirty="0">
                <a:solidFill>
                  <a:srgbClr val="656565"/>
                </a:solidFill>
                <a:latin typeface="Poppins"/>
              </a:rPr>
              <a:t>मोटा काव्य शक्ति के बिना तुकबंदी में लिख भी दिया तो वह उपहास का विषय बन जाता है।</a:t>
            </a:r>
            <a:endParaRPr lang="en-US" sz="8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6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fontAlgn="base"/>
            <a:endParaRPr lang="hi-IN" sz="6400" dirty="0"/>
          </a:p>
          <a:p>
            <a:endParaRPr lang="en-IN" sz="6400" dirty="0"/>
          </a:p>
        </p:txBody>
      </p:sp>
    </p:spTree>
    <p:extLst>
      <p:ext uri="{BB962C8B-B14F-4D97-AF65-F5344CB8AC3E}">
        <p14:creationId xmlns:p14="http://schemas.microsoft.com/office/powerpoint/2010/main" val="1785172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6681" y="271850"/>
            <a:ext cx="8917932" cy="1005016"/>
          </a:xfrm>
        </p:spPr>
        <p:txBody>
          <a:bodyPr>
            <a:noAutofit/>
          </a:bodyPr>
          <a:lstStyle/>
          <a:p>
            <a:r>
              <a:rPr lang="hi-IN" sz="4400" b="1" dirty="0"/>
              <a:t>दूसरा काव्य हेतु- निपुणता</a:t>
            </a:r>
            <a:br>
              <a:rPr lang="hi-IN" sz="4400" b="1" dirty="0"/>
            </a:br>
            <a:endParaRPr lang="en-IN" sz="4400" b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446638" y="1028121"/>
            <a:ext cx="6445691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आचार्य मम्मट ने निपुणता को भी काव्य का हेतु बताया।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656565"/>
              </a:solidFill>
              <a:effectLst/>
              <a:latin typeface="Poppins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>
              <a:solidFill>
                <a:srgbClr val="656565"/>
              </a:solidFill>
              <a:latin typeface="Poppins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निपुणता का अभिप्राय है कि छन्द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,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व्याकरण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,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कोश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,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कला आदि ग्रंथो में निपुणता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(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कुशलता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)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होना।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656565"/>
              </a:solidFill>
              <a:effectLst/>
              <a:latin typeface="Poppins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 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उदाहरण के लिए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-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यदि कोई काव्य करना चाहे और उसे छन्द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,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व्याकरण आदि का ज्ञान न हो तो वह काव्य नहीं लिख पाएगा। अतः निपुणता भी काव्य का हेतु माना जाता है। आचार्य मम्मट कहते हैं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656565"/>
              </a:solidFill>
              <a:effectLst/>
              <a:latin typeface="Poppins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lvl="0" indent="0" defTabSz="914400">
              <a:buClrTx/>
              <a:buNone/>
            </a:pPr>
            <a:r>
              <a:rPr lang="hi-IN" sz="2000" b="1" dirty="0">
                <a:solidFill>
                  <a:srgbClr val="FF0000"/>
                </a:solidFill>
              </a:rPr>
              <a:t>लोकस्य स्थावरजङ्गमात्मकस्य लोकवृत्तस्य</a:t>
            </a:r>
            <a:r>
              <a:rPr lang="en-US" sz="2000" b="1" dirty="0">
                <a:solidFill>
                  <a:srgbClr val="FF0000"/>
                </a:solidFill>
                <a:cs typeface="Mangal" panose="02040503050203030202" pitchFamily="18" charset="0"/>
              </a:rPr>
              <a:t>, </a:t>
            </a:r>
            <a:r>
              <a:rPr lang="hi-IN" sz="2000" b="1" dirty="0">
                <a:solidFill>
                  <a:srgbClr val="FF0000"/>
                </a:solidFill>
              </a:rPr>
              <a:t>छन्दोव्याकरणाभिधानकोशकलाचतुर्वर्गगजतुरगखड्गादिलक्षणग्रंथानां विमर्शणात् व्युत्पत्तिः निपुणता।</a:t>
            </a:r>
            <a:endParaRPr lang="en-US" sz="2000" dirty="0"/>
          </a:p>
          <a:p>
            <a:pPr marL="0" lvl="0" indent="0" defTabSz="914400">
              <a:buClrTx/>
              <a:buNone/>
            </a:pPr>
            <a:r>
              <a:rPr lang="hi-IN" sz="2000" dirty="0"/>
              <a:t>अर्थात्</a:t>
            </a:r>
            <a:r>
              <a:rPr lang="en-US" sz="2000" dirty="0">
                <a:cs typeface="Mangal" panose="02040503050203030202" pitchFamily="18" charset="0"/>
              </a:rPr>
              <a:t>- </a:t>
            </a:r>
            <a:r>
              <a:rPr lang="hi-IN" sz="2000" dirty="0"/>
              <a:t>छन्द</a:t>
            </a:r>
            <a:r>
              <a:rPr lang="en-US" sz="2000" dirty="0">
                <a:cs typeface="Mangal" panose="02040503050203030202" pitchFamily="18" charset="0"/>
              </a:rPr>
              <a:t>, </a:t>
            </a:r>
            <a:r>
              <a:rPr lang="hi-IN" sz="2000" dirty="0"/>
              <a:t>व्याकरण</a:t>
            </a:r>
            <a:r>
              <a:rPr lang="en-US" sz="2000" dirty="0">
                <a:cs typeface="Mangal" panose="02040503050203030202" pitchFamily="18" charset="0"/>
              </a:rPr>
              <a:t>, </a:t>
            </a:r>
            <a:r>
              <a:rPr lang="hi-IN" sz="2000" dirty="0"/>
              <a:t>कोश</a:t>
            </a:r>
            <a:r>
              <a:rPr lang="en-US" sz="2000" dirty="0">
                <a:cs typeface="Mangal" panose="02040503050203030202" pitchFamily="18" charset="0"/>
              </a:rPr>
              <a:t>, </a:t>
            </a:r>
            <a:r>
              <a:rPr lang="hi-IN" sz="2000" dirty="0"/>
              <a:t>कला आदि के सही ज्ञान से व्युत्पत्ति को समझना ही निपुणता है।</a:t>
            </a:r>
            <a:endParaRPr lang="en-US" sz="2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2946" y="-14871"/>
            <a:ext cx="119990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9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i-IN" sz="4400" b="1" dirty="0"/>
              <a:t>तीसरा काव्य हेतु- अभ्यास</a:t>
            </a:r>
            <a:br>
              <a:rPr lang="hi-IN" sz="4400" b="1" dirty="0"/>
            </a:br>
            <a:endParaRPr lang="en-IN" sz="44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496065" y="1498255"/>
            <a:ext cx="6104238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अभ्यास से तात्पर्य है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-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काव्य मर्मज्ञ गुरु आदि के उपदेशानुसार काव्य लिखने के लिए निरन्तर अभ्यास करते रहना। इस प्रकार बार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-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बार काव्य लिखते रहना ही अभ्यास कहलाता है।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Mangal" panose="02040503050203030202" pitchFamily="18" charset="0"/>
              </a:rPr>
              <a:t>काव्यं कर्तुं विचारयितुं च ये जानन्ति तदुपदेशेन करणे योजने च पौनः पुन्येन प्रवृत्तिः।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अर्थात् काव्य करने के लिए बार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-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बार इस प्रक्रिया को दोहराते रहना ही अभ्यास है।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1172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333840" y="1693286"/>
            <a:ext cx="6653642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इस प्रकार आचार्य मम्मट ने काव्य के तीन हेतु बताए। यंहा ध्यातव्य यह है कि जब ये तीनों कारण एक साथ हों तभी ये काव्य के हेतु माने जाते हैं।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त्रयः समुदिताः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न तु व्यस्ताः तस्य काव्यस्योद्भवे निर्माणे समुल्लासे च हेतुर्न तु हेतवः।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अर्थात् उपरोक्त शक्ति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निपुणता व अभ्यास काव्य के ये तीनों कारण जब समष्टि रूप से एक साथ विद्यमान हों तभी काव्य के हेतु कहे जाते हैं।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00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b="1" dirty="0"/>
              <a:t>अन्य आचार्यों के मत में- काव्य हेतु</a:t>
            </a:r>
            <a:br>
              <a:rPr lang="hi-IN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687" y="1466335"/>
            <a:ext cx="8237838" cy="4444887"/>
          </a:xfrm>
        </p:spPr>
        <p:txBody>
          <a:bodyPr/>
          <a:lstStyle/>
          <a:p>
            <a:pPr fontAlgn="base"/>
            <a:r>
              <a:rPr lang="hi-IN" dirty="0"/>
              <a:t>आचार्य मम्मट से पहले भी भामह, दण्डी, रुद्रट, वाग्भट आदि विभिन्न आचार्यों ने काव्य के हेतुओं की चर्चा की है। विभिन्न आचार्यों के अनुसार काव्य हेतु निम्न रूप में हैं</a:t>
            </a:r>
            <a:r>
              <a:rPr lang="hi-IN" dirty="0" smtClean="0"/>
              <a:t>।</a:t>
            </a:r>
            <a:endParaRPr lang="en-US" dirty="0" smtClean="0"/>
          </a:p>
          <a:p>
            <a:pPr fontAlgn="base"/>
            <a:endParaRPr lang="hi-IN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AutoNum type="arabicPeriod"/>
            </a:pPr>
            <a:r>
              <a:rPr lang="hi-IN" sz="2400" b="1" dirty="0" smtClean="0">
                <a:solidFill>
                  <a:srgbClr val="656565"/>
                </a:solidFill>
                <a:latin typeface="Poppins"/>
              </a:rPr>
              <a:t>भामह</a:t>
            </a:r>
            <a:endParaRPr lang="en-US" sz="2400" b="1" dirty="0" smtClean="0">
              <a:solidFill>
                <a:srgbClr val="656565"/>
              </a:solidFill>
              <a:latin typeface="Poppins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i-IN" sz="2400" b="1" dirty="0"/>
              <a:t/>
            </a:r>
            <a:br>
              <a:rPr lang="hi-IN" sz="2400" b="1" dirty="0"/>
            </a:br>
            <a:r>
              <a:rPr lang="hi-IN" dirty="0">
                <a:solidFill>
                  <a:srgbClr val="656565"/>
                </a:solidFill>
                <a:latin typeface="Poppins"/>
              </a:rPr>
              <a:t>भामह के अनुसार काव्य का हेतु प्रतिभाव है। भामह आचार्य ने प्रतिभाव को काव्य का हेतु </a:t>
            </a:r>
            <a:r>
              <a:rPr lang="en-US" dirty="0">
                <a:solidFill>
                  <a:srgbClr val="656565"/>
                </a:solidFill>
                <a:latin typeface="Poppins"/>
                <a:cs typeface="Mangal" panose="02040503050203030202" pitchFamily="18" charset="0"/>
              </a:rPr>
              <a:t>(</a:t>
            </a:r>
            <a:r>
              <a:rPr lang="hi-IN" dirty="0">
                <a:solidFill>
                  <a:srgbClr val="656565"/>
                </a:solidFill>
                <a:latin typeface="Poppins"/>
              </a:rPr>
              <a:t>कारण</a:t>
            </a:r>
            <a:r>
              <a:rPr lang="en-US" dirty="0">
                <a:solidFill>
                  <a:srgbClr val="656565"/>
                </a:solidFill>
                <a:latin typeface="Poppins"/>
                <a:cs typeface="Mangal" panose="02040503050203030202" pitchFamily="18" charset="0"/>
              </a:rPr>
              <a:t>) </a:t>
            </a:r>
            <a:r>
              <a:rPr lang="hi-IN" dirty="0" smtClean="0">
                <a:solidFill>
                  <a:srgbClr val="656565"/>
                </a:solidFill>
                <a:latin typeface="Poppins"/>
              </a:rPr>
              <a:t>बताया</a:t>
            </a:r>
            <a:r>
              <a:rPr lang="en-US" dirty="0" smtClean="0">
                <a:solidFill>
                  <a:srgbClr val="656565"/>
                </a:solidFill>
                <a:latin typeface="Poppins"/>
              </a:rPr>
              <a:t>-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100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i-IN" sz="2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काव्य </a:t>
            </a:r>
            <a:r>
              <a:rPr lang="hi-I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तुं जायते जातु कस्यचित् प्रतिभावतः।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041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56565"/>
                </a:solidFill>
                <a:latin typeface="Poppins"/>
              </a:rPr>
              <a:t>2. </a:t>
            </a:r>
            <a:r>
              <a:rPr lang="hi-IN" dirty="0" smtClean="0">
                <a:solidFill>
                  <a:srgbClr val="656565"/>
                </a:solidFill>
                <a:latin typeface="Poppins"/>
              </a:rPr>
              <a:t>दण्डी</a:t>
            </a:r>
            <a:endParaRPr lang="en-IN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314833" y="1489572"/>
            <a:ext cx="6532606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दण्डी आचार्य ने नैसर्गिकी प्रतिभा को काव्य का हेतु कहा है। दण्डी के अनुसार स्वाभाविक प्रतिभा ही विशेष रूप से काव्य करने में कारण है।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656565"/>
              </a:solidFill>
              <a:effectLst/>
              <a:latin typeface="Poppins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	</a:t>
            </a:r>
            <a:r>
              <a:rPr kumimoji="0" lang="hi-IN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नैसर्गिकी च प्रतिभा श्रुतं च बहुनिर्मलम्।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	</a:t>
            </a:r>
            <a:r>
              <a:rPr kumimoji="0" lang="hi-IN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अमन्दश्चाभियोगो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s</a:t>
            </a:r>
            <a:r>
              <a:rPr kumimoji="0" lang="hi-IN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स्याः कारणं काव्यसम्पदः।।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52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56565"/>
                </a:solidFill>
                <a:latin typeface="Poppins"/>
              </a:rPr>
              <a:t>3.</a:t>
            </a:r>
            <a:r>
              <a:rPr lang="hi-IN" dirty="0" smtClean="0">
                <a:solidFill>
                  <a:srgbClr val="656565"/>
                </a:solidFill>
                <a:latin typeface="Poppins"/>
              </a:rPr>
              <a:t>रुद्रट</a:t>
            </a:r>
            <a:endParaRPr lang="en-IN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240692" y="2196624"/>
            <a:ext cx="710101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8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रुद्रट ने मम्मट के समान ही शक्ति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, </a:t>
            </a:r>
            <a:r>
              <a:rPr kumimoji="0" lang="hi-IN" sz="28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निपुणता एवं अभ्यास को काव्य का हेतु बताया है।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656565"/>
              </a:solidFill>
              <a:effectLst/>
              <a:latin typeface="Poppins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	</a:t>
            </a:r>
            <a:r>
              <a:rPr kumimoji="0" lang="hi-I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त्रितयमिदं व्याप्रियते शक्तिर्व्युत्पत्तिरभ्यासः।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673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56565"/>
                </a:solidFill>
                <a:latin typeface="Poppins"/>
              </a:rPr>
              <a:t>4.</a:t>
            </a:r>
            <a:r>
              <a:rPr lang="hi-IN" dirty="0" smtClean="0">
                <a:solidFill>
                  <a:srgbClr val="656565"/>
                </a:solidFill>
                <a:latin typeface="Poppins"/>
              </a:rPr>
              <a:t>वाग्भट</a:t>
            </a:r>
            <a:endParaRPr lang="en-IN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405450" y="2265456"/>
            <a:ext cx="713396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800" b="0" i="0" u="none" strike="noStrike" cap="none" normalizeH="0" baseline="0" dirty="0" smtClean="0">
                <a:ln>
                  <a:noFill/>
                </a:ln>
                <a:solidFill>
                  <a:srgbClr val="656565"/>
                </a:solidFill>
                <a:effectLst/>
                <a:latin typeface="Poppins"/>
                <a:cs typeface="Mangal" panose="02040503050203030202" pitchFamily="18" charset="0"/>
              </a:rPr>
              <a:t>वाग्भट आचार्य ने केवल प्रतिभा को ही काव्य का मुख्य हेतु बताया। वाग्भट के अनुसार निपुणता व अभ्यास संस्कार हैं न कि काव्य हेतु।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656565"/>
              </a:solidFill>
              <a:effectLst/>
              <a:latin typeface="Poppins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	</a:t>
            </a:r>
            <a:r>
              <a:rPr kumimoji="0" lang="hi-I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प्रतिभैव च कवीनां काव्यकरणकारणम्।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	</a:t>
            </a:r>
            <a:r>
              <a:rPr kumimoji="0" lang="hi-I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व्युत्पत्त्यभ्यासौ तस्या एव संस्कारकौ न तु काव्यहेतू।।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485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b="1" dirty="0"/>
              <a:t>काव्य हेतु निष्कर्ष</a:t>
            </a:r>
            <a:br>
              <a:rPr lang="hi-IN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905000"/>
            <a:ext cx="7205577" cy="4170978"/>
          </a:xfrm>
        </p:spPr>
        <p:txBody>
          <a:bodyPr>
            <a:normAutofit/>
          </a:bodyPr>
          <a:lstStyle/>
          <a:p>
            <a:pPr algn="just"/>
            <a:r>
              <a:rPr lang="hi-IN" sz="3200" dirty="0"/>
              <a:t>आचार्य मम्मट ने अपने पूर्ववर्ती आचार्यों के मतों में सांमजस्य स्थापित करते हुए शक्ति, निपुणता एवं अभ्यास - इन तीनों को सामूहिक रूप से काव्य हेतु बताया है। 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52050210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</TotalTime>
  <Words>425</Words>
  <Application>Microsoft Office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Gothic</vt:lpstr>
      <vt:lpstr>Mangal</vt:lpstr>
      <vt:lpstr>Poppins</vt:lpstr>
      <vt:lpstr>Wingdings 3</vt:lpstr>
      <vt:lpstr>Wisp</vt:lpstr>
      <vt:lpstr>काव्य हेतु </vt:lpstr>
      <vt:lpstr>आचार्य मम्मट </vt:lpstr>
      <vt:lpstr>PowerPoint Presentation</vt:lpstr>
      <vt:lpstr>पहला काव्य हेतु- शक्ति </vt:lpstr>
      <vt:lpstr>दूसरा काव्य हेतु- निपुणता </vt:lpstr>
      <vt:lpstr>तीसरा काव्य हेतु- अभ्यास </vt:lpstr>
      <vt:lpstr>PowerPoint Presentation</vt:lpstr>
      <vt:lpstr>अन्य आचार्यों के मत में- काव्य हेतु </vt:lpstr>
      <vt:lpstr>2. दण्डी</vt:lpstr>
      <vt:lpstr>3.रुद्रट</vt:lpstr>
      <vt:lpstr>4.वाग्भट</vt:lpstr>
      <vt:lpstr>काव्य हेतु निष्कर्ष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काव्य हेतु - Kavya Hetu</dc:title>
  <dc:creator>hp</dc:creator>
  <cp:lastModifiedBy>hp</cp:lastModifiedBy>
  <cp:revision>11</cp:revision>
  <dcterms:created xsi:type="dcterms:W3CDTF">2022-07-18T07:20:21Z</dcterms:created>
  <dcterms:modified xsi:type="dcterms:W3CDTF">2022-07-29T06:13:07Z</dcterms:modified>
</cp:coreProperties>
</file>